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305" r:id="rId3"/>
    <p:sldId id="306" r:id="rId4"/>
    <p:sldId id="257" r:id="rId5"/>
    <p:sldId id="258" r:id="rId6"/>
    <p:sldId id="259" r:id="rId7"/>
    <p:sldId id="260" r:id="rId8"/>
    <p:sldId id="261" r:id="rId9"/>
    <p:sldId id="308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3B2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C513-F8CE-44A6-BC8A-E34CC599A52B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6D9A9D6-9D24-42AE-BA2E-020D072AD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B0CB-5760-4664-8D09-61C692823A03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6425-600F-48C8-BD2D-A9BDF2C898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A32D-02B6-4127-B039-B40EDF0D40DA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D856-7C2B-4563-815A-096A367760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E627-0029-40D2-ACBE-C6101990B6A6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E73D329-50F4-4497-BEB6-4F90860030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BC6C-15CD-4F38-AD2C-5F585A87309A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443C-BF9B-4514-87DB-B2CBC0CF6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D7BC-9102-4A6D-A7CC-7CF010A21427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8FA3-328F-480F-964D-975BC159C3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9AE2-BC0F-4E8F-BE34-508AEED8659C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0828643-B5E6-4AA4-A5BE-1E062AC6A8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16E0-1C37-4D59-9EA1-A0B8FB9D9572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D3E4-2E33-40A9-8C4E-618DB60A68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C5F4-F899-4156-BC7F-A446951B2E5A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BB0E-A307-4190-BF9F-D638A99A0C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9C13-CE82-482F-B8B1-F93342CAB3A0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2E0AC-2A43-4B33-BCFB-7304ECD9F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6F20-5126-40B4-9AEF-971D8407CF3A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3489-6FF4-4B1F-8D4B-FFC786CD5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7E27EB4-DCB2-400E-B7DC-3518D699B1E7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1CF071A-8B28-4B44-B0E8-0A83A5B5FE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09" r:id="rId4"/>
    <p:sldLayoutId id="2147483813" r:id="rId5"/>
    <p:sldLayoutId id="2147483808" r:id="rId6"/>
    <p:sldLayoutId id="2147483814" r:id="rId7"/>
    <p:sldLayoutId id="2147483815" r:id="rId8"/>
    <p:sldLayoutId id="2147483816" r:id="rId9"/>
    <p:sldLayoutId id="2147483807" r:id="rId10"/>
    <p:sldLayoutId id="2147483817" r:id="rId11"/>
  </p:sldLayoutIdLst>
  <p:transition spd="slow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Рисунок 3" descr="главная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0063" y="2500313"/>
            <a:ext cx="835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C00000"/>
                </a:solidFill>
              </a:rPr>
              <a:t>«Об исполнении бюджета </a:t>
            </a:r>
            <a:r>
              <a:rPr lang="ru-RU" altLang="ru-RU" sz="3600" dirty="0" err="1" smtClean="0">
                <a:solidFill>
                  <a:srgbClr val="C00000"/>
                </a:solidFill>
              </a:rPr>
              <a:t>Углегорского</a:t>
            </a: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>
                <a:solidFill>
                  <a:srgbClr val="C00000"/>
                </a:solidFill>
              </a:rPr>
              <a:t>сельского поселения </a:t>
            </a:r>
            <a:r>
              <a:rPr lang="ru-RU" altLang="ru-RU" sz="3600" dirty="0" smtClean="0">
                <a:solidFill>
                  <a:srgbClr val="C00000"/>
                </a:solidFill>
              </a:rPr>
              <a:t>Тацинского района </a:t>
            </a:r>
            <a:r>
              <a:rPr lang="ru-RU" altLang="ru-RU" sz="3600" dirty="0">
                <a:solidFill>
                  <a:srgbClr val="C00000"/>
                </a:solidFill>
              </a:rPr>
              <a:t>за </a:t>
            </a:r>
            <a:r>
              <a:rPr lang="ru-RU" altLang="ru-RU" sz="3600" dirty="0" smtClean="0">
                <a:solidFill>
                  <a:srgbClr val="C00000"/>
                </a:solidFill>
              </a:rPr>
              <a:t>1-полугодие </a:t>
            </a:r>
            <a:r>
              <a:rPr lang="ru-RU" altLang="ru-RU" sz="3600" dirty="0" smtClean="0">
                <a:solidFill>
                  <a:srgbClr val="C00000"/>
                </a:solidFill>
              </a:rPr>
              <a:t>2016 </a:t>
            </a:r>
            <a:r>
              <a:rPr lang="ru-RU" altLang="ru-RU" sz="3600" dirty="0" smtClean="0">
                <a:solidFill>
                  <a:srgbClr val="C00000"/>
                </a:solidFill>
              </a:rPr>
              <a:t>года»</a:t>
            </a:r>
            <a:endParaRPr lang="ru-RU" altLang="ru-RU" sz="3600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Доход бюджета сельского поселения </a:t>
            </a:r>
            <a:br>
              <a:rPr lang="ru-RU" sz="2800" dirty="0" smtClean="0"/>
            </a:br>
            <a:r>
              <a:rPr lang="ru-RU" sz="2800" dirty="0" smtClean="0"/>
              <a:t>за 1-полугодие </a:t>
            </a:r>
            <a:r>
              <a:rPr lang="ru-RU" sz="2800" dirty="0" smtClean="0"/>
              <a:t>2016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  <p:graphicFrame>
        <p:nvGraphicFramePr>
          <p:cNvPr id="11347" name="Group 8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094662" cy="4481512"/>
        </p:xfrm>
        <a:graphic>
          <a:graphicData uri="http://schemas.openxmlformats.org/drawingml/2006/table">
            <a:tbl>
              <a:tblPr/>
              <a:tblGrid>
                <a:gridCol w="4175125"/>
                <a:gridCol w="1223962"/>
                <a:gridCol w="1296988"/>
                <a:gridCol w="1398587"/>
              </a:tblGrid>
              <a:tr h="957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на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 учетом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изменений)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за 1-полугоди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Процент исполнения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8386,6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4245,1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них: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2802,5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5584,1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3110,5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субвенция бюджету поселения на осуществление первичного воинского учета на территориях, где отсутствуют военные комиссариаты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прочие субвенции бюджетам поселений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иные межбюджетные трансферты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дотация на выравнивание бюджетной обеспеченности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5051,7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Расходы,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8326,8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3839,9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Дефицит (-), профицит (+)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405.2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344" name="Rectangle 1"/>
          <p:cNvSpPr>
            <a:spLocks noChangeArrowheads="1"/>
          </p:cNvSpPr>
          <p:nvPr/>
        </p:nvSpPr>
        <p:spPr bwMode="auto">
          <a:xfrm>
            <a:off x="4716463" y="1077913"/>
            <a:ext cx="572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/>
            <a:r>
              <a:rPr lang="ru-RU" altLang="ru-RU" sz="1400">
                <a:ea typeface="Times New Roman" pitchFamily="18" charset="0"/>
              </a:rPr>
              <a:t>                                                              тыс. рублей                                     	</a:t>
            </a:r>
            <a:endParaRPr lang="ru-RU" altLang="ru-RU"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Расходы бюджета сельского поселения </a:t>
            </a:r>
            <a:br>
              <a:rPr lang="ru-RU" sz="3100" dirty="0" smtClean="0"/>
            </a:br>
            <a:r>
              <a:rPr lang="ru-RU" sz="3100" dirty="0" smtClean="0"/>
              <a:t>за 1-полугодие </a:t>
            </a:r>
            <a:r>
              <a:rPr lang="ru-RU" sz="3100" dirty="0" smtClean="0"/>
              <a:t>2016 </a:t>
            </a:r>
            <a:r>
              <a:rPr lang="ru-RU" sz="3100" dirty="0" smtClean="0"/>
              <a:t>года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932041" y="1628799"/>
            <a:ext cx="4059560" cy="44640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altLang="ru-RU" dirty="0" smtClean="0"/>
              <a:t>Общий объем расходов бюджета сельского поселения за 1- полугодие </a:t>
            </a:r>
            <a:r>
              <a:rPr lang="ru-RU" altLang="ru-RU" dirty="0" smtClean="0"/>
              <a:t>2016  </a:t>
            </a:r>
            <a:r>
              <a:rPr lang="ru-RU" altLang="ru-RU" dirty="0" smtClean="0"/>
              <a:t>года составили </a:t>
            </a:r>
            <a:r>
              <a:rPr lang="ru-RU" altLang="ru-RU" dirty="0" smtClean="0"/>
              <a:t>3839,9</a:t>
            </a:r>
            <a:r>
              <a:rPr lang="ru-RU" altLang="ru-RU" dirty="0" smtClean="0"/>
              <a:t>тыс</a:t>
            </a:r>
            <a:r>
              <a:rPr lang="ru-RU" altLang="ru-RU" dirty="0" smtClean="0"/>
              <a:t>. рублей или </a:t>
            </a:r>
            <a:r>
              <a:rPr lang="ru-RU" altLang="ru-RU" dirty="0" smtClean="0"/>
              <a:t>46,1 </a:t>
            </a:r>
            <a:r>
              <a:rPr lang="ru-RU" altLang="ru-RU" dirty="0" smtClean="0"/>
              <a:t>% к годовому плану</a:t>
            </a:r>
          </a:p>
        </p:txBody>
      </p:sp>
      <p:pic>
        <p:nvPicPr>
          <p:cNvPr id="4098" name="Picture 2" descr="В Перми прокуратура проверит бюджет фестиваля &quot;Белые ночи-2013&quot; - Общество - Новости - Новости город Чайков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752528" cy="356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554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Общегосударственные вопросы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1268760"/>
            <a:ext cx="5400997" cy="449069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3000" dirty="0" smtClean="0"/>
              <a:t>   </a:t>
            </a:r>
            <a:r>
              <a:rPr lang="ru-RU" sz="2200" dirty="0" smtClean="0"/>
              <a:t>Расходы по </a:t>
            </a:r>
            <a:r>
              <a:rPr lang="ru-RU" sz="2200" dirty="0" smtClean="0"/>
              <a:t>разделу «Общегосударственные вопросы» за 1-полугодие </a:t>
            </a:r>
            <a:r>
              <a:rPr lang="ru-RU" sz="2200" dirty="0" smtClean="0"/>
              <a:t>2016 </a:t>
            </a:r>
            <a:r>
              <a:rPr lang="ru-RU" sz="2200" dirty="0" smtClean="0"/>
              <a:t>года составили </a:t>
            </a:r>
            <a:r>
              <a:rPr lang="ru-RU" sz="2200" dirty="0" smtClean="0"/>
              <a:t>1511,2 тыс</a:t>
            </a:r>
            <a:r>
              <a:rPr lang="ru-RU" sz="2200" dirty="0" smtClean="0"/>
              <a:t>. рублей или </a:t>
            </a:r>
            <a:r>
              <a:rPr lang="ru-RU" sz="2200" dirty="0" smtClean="0"/>
              <a:t>39,3 </a:t>
            </a:r>
            <a:r>
              <a:rPr lang="ru-RU" sz="2200" dirty="0" smtClean="0"/>
              <a:t>процента расходов бюджета текущего года. По данному разделу учтены расходы по обеспечению деятельности Главы  сельского </a:t>
            </a:r>
            <a:r>
              <a:rPr lang="ru-RU" sz="2200" dirty="0" smtClean="0"/>
              <a:t>поселения, аппарата </a:t>
            </a:r>
            <a:r>
              <a:rPr lang="ru-RU" sz="2200" dirty="0" smtClean="0"/>
              <a:t>Администрации сельского </a:t>
            </a:r>
            <a:r>
              <a:rPr lang="ru-RU" sz="2200" dirty="0" smtClean="0"/>
              <a:t>поселения, о</a:t>
            </a:r>
            <a:r>
              <a:rPr lang="ru-RU" sz="2400" dirty="0" smtClean="0"/>
              <a:t>беспечение </a:t>
            </a:r>
            <a:r>
              <a:rPr lang="ru-RU" sz="2400" dirty="0" smtClean="0"/>
              <a:t>проведения выборов и </a:t>
            </a:r>
            <a:r>
              <a:rPr lang="ru-RU" sz="2400" dirty="0" smtClean="0"/>
              <a:t>референдумов и другие </a:t>
            </a:r>
            <a:r>
              <a:rPr lang="ru-RU" sz="2400" dirty="0" smtClean="0"/>
              <a:t>общегосударственные вопросы</a:t>
            </a:r>
            <a:endParaRPr lang="ru-RU" sz="2200" dirty="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Национальная оборона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altLang="ru-RU" dirty="0" smtClean="0"/>
              <a:t>   Расходы по разделу «Национальная оборона» за 1-полугодие </a:t>
            </a:r>
            <a:r>
              <a:rPr lang="ru-RU" altLang="ru-RU" dirty="0" smtClean="0"/>
              <a:t>2016 </a:t>
            </a:r>
            <a:r>
              <a:rPr lang="ru-RU" altLang="ru-RU" dirty="0" smtClean="0"/>
              <a:t>года составили </a:t>
            </a:r>
            <a:r>
              <a:rPr lang="ru-RU" altLang="ru-RU" dirty="0" smtClean="0"/>
              <a:t>18,3 </a:t>
            </a:r>
            <a:r>
              <a:rPr lang="ru-RU" altLang="ru-RU" dirty="0" smtClean="0"/>
              <a:t>тыс. </a:t>
            </a:r>
            <a:r>
              <a:rPr lang="ru-RU" altLang="ru-RU" dirty="0" smtClean="0"/>
              <a:t>рублей при </a:t>
            </a:r>
            <a:r>
              <a:rPr lang="ru-RU" altLang="ru-RU" dirty="0" smtClean="0"/>
              <a:t>плане 69,9 тыс. рублей </a:t>
            </a:r>
            <a:r>
              <a:rPr lang="ru-RU" altLang="ru-RU" dirty="0" smtClean="0"/>
              <a:t>на </a:t>
            </a:r>
            <a:r>
              <a:rPr lang="ru-RU" altLang="ru-RU" dirty="0" smtClean="0"/>
              <a:t>2016 год. </a:t>
            </a:r>
            <a:endParaRPr lang="ru-RU" altLang="ru-RU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/>
              <a:t>   Средства выделены субъектом Российской Федерации на осуществление полномочий по первичному воинскому учету, на территориях где отсутствуют военные комиссариаты.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Национальная безопасность и правоохранительная деятельность</a:t>
            </a:r>
            <a:endParaRPr lang="ru-RU" sz="28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611687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sz="2400" dirty="0" smtClean="0"/>
          </a:p>
          <a:p>
            <a:pPr marL="0" indent="0" algn="just">
              <a:buFont typeface="Wingdings 2" pitchFamily="18" charset="2"/>
              <a:buNone/>
            </a:pPr>
            <a:r>
              <a:rPr lang="ru-RU" sz="2400" dirty="0" smtClean="0"/>
              <a:t>Бюджетные ассигнования по данному разделу за 1-полугидие </a:t>
            </a:r>
            <a:r>
              <a:rPr lang="ru-RU" sz="2400" dirty="0" smtClean="0"/>
              <a:t>2016 </a:t>
            </a:r>
            <a:r>
              <a:rPr lang="ru-RU" sz="2400" dirty="0" smtClean="0"/>
              <a:t>года составили </a:t>
            </a:r>
            <a:r>
              <a:rPr lang="ru-RU" sz="2400" dirty="0" smtClean="0"/>
              <a:t>75,2 </a:t>
            </a:r>
            <a:r>
              <a:rPr lang="ru-RU" sz="2400" dirty="0" smtClean="0"/>
              <a:t>тыс. рублей.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400" dirty="0" smtClean="0"/>
              <a:t>Бюджетные </a:t>
            </a:r>
            <a:r>
              <a:rPr lang="ru-RU" sz="2400" dirty="0" smtClean="0"/>
              <a:t>ассигнования были использованы  на:</a:t>
            </a:r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 smtClean="0"/>
              <a:t>согласно </a:t>
            </a:r>
            <a:r>
              <a:rPr lang="ru-RU" sz="2400" dirty="0" smtClean="0"/>
              <a:t>соглашений </a:t>
            </a:r>
            <a:r>
              <a:rPr lang="ru-RU" sz="2400" dirty="0" smtClean="0"/>
              <a:t>о передаче полномочий на содержание </a:t>
            </a:r>
            <a:r>
              <a:rPr lang="ru-RU" sz="2400" dirty="0" smtClean="0"/>
              <a:t>и </a:t>
            </a:r>
            <a:r>
              <a:rPr lang="ru-RU" sz="2400" dirty="0" smtClean="0"/>
              <a:t>организацию деятельности аварийно-спасательных </a:t>
            </a:r>
            <a:r>
              <a:rPr lang="ru-RU" sz="2400" dirty="0" smtClean="0"/>
              <a:t>служб, защиту </a:t>
            </a:r>
            <a:r>
              <a:rPr lang="ru-RU" sz="2400" dirty="0" smtClean="0"/>
              <a:t>населения и территории </a:t>
            </a:r>
            <a:r>
              <a:rPr lang="ru-RU" sz="2400" dirty="0" smtClean="0"/>
              <a:t>от </a:t>
            </a:r>
            <a:r>
              <a:rPr lang="ru-RU" sz="2400" dirty="0" smtClean="0"/>
              <a:t>чрезвычайных ситуаций природного и техногенного характера, гражданская </a:t>
            </a:r>
            <a:r>
              <a:rPr lang="ru-RU" sz="2400" dirty="0" smtClean="0"/>
              <a:t>оборона на </a:t>
            </a:r>
            <a:r>
              <a:rPr lang="ru-RU" sz="2400" dirty="0" smtClean="0"/>
              <a:t>территории </a:t>
            </a:r>
            <a:r>
              <a:rPr lang="ru-RU" sz="2400" dirty="0" smtClean="0"/>
              <a:t>поселения и</a:t>
            </a:r>
            <a:r>
              <a:rPr lang="ru-RU" sz="2400" dirty="0" smtClean="0"/>
              <a:t> </a:t>
            </a:r>
            <a:r>
              <a:rPr lang="ru-RU" sz="2400" dirty="0" smtClean="0"/>
              <a:t>другие </a:t>
            </a:r>
            <a:r>
              <a:rPr lang="ru-RU" sz="2400" dirty="0" smtClean="0"/>
              <a:t>вопросы в области национальной безопасности и правоохранительной деятельности</a:t>
            </a:r>
            <a:endParaRPr lang="ru-RU" sz="24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77" y="0"/>
            <a:ext cx="8686800" cy="5222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национальная экономика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Бюджетные ассигнования по данному разделу за </a:t>
            </a:r>
            <a:r>
              <a:rPr lang="ru-RU" sz="2400" dirty="0" smtClean="0"/>
              <a:t>1-полугодие 2016 </a:t>
            </a:r>
            <a:r>
              <a:rPr lang="ru-RU" sz="2400" dirty="0" smtClean="0"/>
              <a:t>года составили </a:t>
            </a:r>
            <a:r>
              <a:rPr lang="ru-RU" sz="2400" dirty="0" smtClean="0"/>
              <a:t>217,2</a:t>
            </a:r>
            <a:r>
              <a:rPr lang="ru-RU" sz="2400" dirty="0" smtClean="0"/>
              <a:t> </a:t>
            </a:r>
            <a:r>
              <a:rPr lang="ru-RU" sz="2400" dirty="0" smtClean="0"/>
              <a:t>тыс. рублей.</a:t>
            </a:r>
          </a:p>
          <a:p>
            <a:pPr marL="0" indent="0">
              <a:buFont typeface="Wingdings 2" pitchFamily="18" charset="2"/>
              <a:buNone/>
            </a:pPr>
            <a:endParaRPr lang="ru-RU" sz="24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/>
              <a:t>Бюджетные </a:t>
            </a:r>
            <a:r>
              <a:rPr lang="ru-RU" sz="2400" dirty="0" smtClean="0"/>
              <a:t>ассигнования были использованы  на:</a:t>
            </a:r>
          </a:p>
          <a:p>
            <a:pPr marL="0" indent="0"/>
            <a:r>
              <a:rPr lang="ru-RU" sz="2400" dirty="0" smtClean="0"/>
              <a:t>- на содержание дорог местного </a:t>
            </a:r>
            <a:r>
              <a:rPr lang="ru-RU" sz="2400" dirty="0" smtClean="0"/>
              <a:t>значения.</a:t>
            </a:r>
            <a:endParaRPr lang="ru-RU" altLang="ru-RU" sz="18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Бюджетные ассигнования по данному разделу за  1-полугодие </a:t>
            </a:r>
            <a:r>
              <a:rPr lang="ru-RU" sz="2000" dirty="0" smtClean="0"/>
              <a:t>2016 </a:t>
            </a:r>
            <a:r>
              <a:rPr lang="ru-RU" sz="2000" dirty="0" smtClean="0"/>
              <a:t>года составили </a:t>
            </a:r>
            <a:r>
              <a:rPr lang="ru-RU" sz="2000" b="1" dirty="0" smtClean="0"/>
              <a:t>277,0</a:t>
            </a:r>
            <a:r>
              <a:rPr lang="ru-RU" sz="2000" dirty="0" smtClean="0"/>
              <a:t> </a:t>
            </a:r>
            <a:r>
              <a:rPr lang="ru-RU" sz="2000" dirty="0" smtClean="0"/>
              <a:t>тыс. рублей.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Бюджетные </a:t>
            </a:r>
            <a:r>
              <a:rPr lang="ru-RU" sz="2000" dirty="0" smtClean="0"/>
              <a:t>ассигнования были использованы  на:</a:t>
            </a:r>
          </a:p>
          <a:p>
            <a:pPr marL="0" indent="0"/>
            <a:r>
              <a:rPr lang="ru-RU" sz="2000" dirty="0" smtClean="0"/>
              <a:t>– </a:t>
            </a:r>
            <a:r>
              <a:rPr lang="ru-RU" sz="2000" dirty="0" smtClean="0"/>
              <a:t>р</a:t>
            </a:r>
            <a:r>
              <a:rPr lang="ru-RU" sz="2000" dirty="0" smtClean="0"/>
              <a:t>асходы </a:t>
            </a:r>
            <a:r>
              <a:rPr lang="ru-RU" sz="2000" dirty="0" smtClean="0"/>
              <a:t>на уплату взносов на капитальный ремонт многоквартирных домов находящихся в собственности </a:t>
            </a:r>
            <a:r>
              <a:rPr lang="ru-RU" sz="2000" dirty="0" err="1" smtClean="0"/>
              <a:t>Углегорского</a:t>
            </a:r>
            <a:r>
              <a:rPr lang="ru-RU" sz="2000" dirty="0" smtClean="0"/>
              <a:t> сельского поселения  </a:t>
            </a:r>
            <a:r>
              <a:rPr lang="ru-RU" sz="2000" dirty="0" smtClean="0"/>
              <a:t>7,</a:t>
            </a:r>
            <a:r>
              <a:rPr lang="ru-RU" sz="2000" dirty="0" smtClean="0"/>
              <a:t>5 </a:t>
            </a:r>
            <a:r>
              <a:rPr lang="ru-RU" sz="2000" dirty="0" smtClean="0"/>
              <a:t>тыс. рублей; </a:t>
            </a:r>
          </a:p>
          <a:p>
            <a:pPr marL="0" indent="0"/>
            <a:r>
              <a:rPr lang="ru-RU" sz="2000" dirty="0" smtClean="0"/>
              <a:t> </a:t>
            </a:r>
            <a:r>
              <a:rPr lang="ru-RU" sz="2000" dirty="0" smtClean="0"/>
              <a:t>-  </a:t>
            </a:r>
            <a:r>
              <a:rPr lang="ru-RU" sz="2000" dirty="0" smtClean="0"/>
              <a:t>оплату уличного освещения в сельском поселении в объеме </a:t>
            </a:r>
            <a:r>
              <a:rPr lang="ru-RU" sz="2000" dirty="0" smtClean="0"/>
              <a:t>186,3 </a:t>
            </a:r>
            <a:r>
              <a:rPr lang="ru-RU" sz="2000" dirty="0" smtClean="0"/>
              <a:t>тыс. рублей;</a:t>
            </a:r>
          </a:p>
          <a:p>
            <a:pPr marL="0" indent="0"/>
            <a:r>
              <a:rPr lang="ru-RU" sz="2000" dirty="0" smtClean="0"/>
              <a:t>- установка уличных указателей в </a:t>
            </a:r>
            <a:r>
              <a:rPr lang="ru-RU" sz="2000" dirty="0" err="1" smtClean="0"/>
              <a:t>п.Углегорский</a:t>
            </a:r>
            <a:r>
              <a:rPr lang="ru-RU" sz="2000" dirty="0" smtClean="0"/>
              <a:t>  60,9 </a:t>
            </a:r>
            <a:r>
              <a:rPr lang="ru-RU" sz="2000" dirty="0" smtClean="0"/>
              <a:t>тыс. рублей;</a:t>
            </a:r>
          </a:p>
          <a:p>
            <a:pPr marL="0" indent="0"/>
            <a:r>
              <a:rPr lang="ru-RU" sz="2000" dirty="0" smtClean="0"/>
              <a:t> - </a:t>
            </a:r>
            <a:r>
              <a:rPr lang="ru-RU" sz="2000" dirty="0" err="1" smtClean="0"/>
              <a:t>обкос</a:t>
            </a:r>
            <a:r>
              <a:rPr lang="ru-RU" sz="2000" dirty="0" smtClean="0"/>
              <a:t> территории  </a:t>
            </a:r>
            <a:r>
              <a:rPr lang="ru-RU" sz="2000" dirty="0" err="1" smtClean="0"/>
              <a:t>Углегорского</a:t>
            </a:r>
            <a:r>
              <a:rPr lang="ru-RU" sz="2000" dirty="0" smtClean="0"/>
              <a:t> сельского поселения  16,4 </a:t>
            </a:r>
            <a:r>
              <a:rPr lang="ru-RU" sz="2000" dirty="0" smtClean="0"/>
              <a:t>тыс. рублей;</a:t>
            </a:r>
          </a:p>
          <a:p>
            <a:pPr marL="0" indent="0"/>
            <a:r>
              <a:rPr lang="ru-RU" sz="2000" dirty="0" smtClean="0"/>
              <a:t> </a:t>
            </a:r>
            <a:r>
              <a:rPr lang="ru-RU" sz="2000" dirty="0" smtClean="0"/>
              <a:t>- выплата заработной платы рабочим по благоустройству в сумме </a:t>
            </a:r>
            <a:r>
              <a:rPr lang="ru-RU" sz="2000" dirty="0" smtClean="0"/>
              <a:t>5,9 </a:t>
            </a:r>
            <a:r>
              <a:rPr lang="ru-RU" sz="2000" dirty="0" smtClean="0"/>
              <a:t>тыс. руб.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72" y="332656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Культура, кинематография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443664" cy="51125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Бюджетные ассигнования по разделу «Культура, кинематография» за 1-полугодие </a:t>
            </a:r>
            <a:r>
              <a:rPr lang="ru-RU" dirty="0" smtClean="0"/>
              <a:t>2016 </a:t>
            </a:r>
            <a:r>
              <a:rPr lang="ru-RU" dirty="0" smtClean="0"/>
              <a:t>года составили </a:t>
            </a:r>
            <a:r>
              <a:rPr lang="ru-RU" dirty="0" smtClean="0"/>
              <a:t>1 741,0</a:t>
            </a:r>
            <a:r>
              <a:rPr lang="ru-RU" dirty="0" smtClean="0"/>
              <a:t> </a:t>
            </a:r>
            <a:r>
              <a:rPr lang="ru-RU" dirty="0" smtClean="0"/>
              <a:t>тыс. рублей. </a:t>
            </a:r>
          </a:p>
          <a:p>
            <a:pPr marL="0" indent="0" algn="just">
              <a:buNone/>
            </a:pPr>
            <a:r>
              <a:rPr lang="ru-RU" dirty="0" smtClean="0"/>
              <a:t>По данному разделу учтены расходы по обеспечению деятельности подведомственных учреждений </a:t>
            </a:r>
            <a:r>
              <a:rPr lang="ru-RU" dirty="0" smtClean="0"/>
              <a:t>МБУ УСП «</a:t>
            </a:r>
            <a:r>
              <a:rPr lang="ru-RU" dirty="0" err="1" smtClean="0"/>
              <a:t>Углегорский</a:t>
            </a:r>
            <a:r>
              <a:rPr lang="ru-RU" dirty="0" smtClean="0"/>
              <a:t> СДК» </a:t>
            </a:r>
            <a:r>
              <a:rPr lang="ru-RU" dirty="0" smtClean="0"/>
              <a:t>и </a:t>
            </a:r>
            <a:r>
              <a:rPr lang="ru-RU" dirty="0" smtClean="0"/>
              <a:t>МБУ УСП </a:t>
            </a:r>
            <a:r>
              <a:rPr lang="ru-RU" dirty="0" smtClean="0"/>
              <a:t>«</a:t>
            </a:r>
            <a:r>
              <a:rPr lang="ru-RU" dirty="0" err="1" smtClean="0"/>
              <a:t>Углегорская</a:t>
            </a:r>
            <a:r>
              <a:rPr lang="ru-RU" dirty="0" smtClean="0"/>
              <a:t> ЦБП</a:t>
            </a:r>
            <a:r>
              <a:rPr lang="ru-RU" dirty="0" smtClean="0"/>
              <a:t>» 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/>
            <a:endParaRPr lang="ru-RU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1706</TotalTime>
  <Words>490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Доход бюджета сельского поселения  за 1-полугодие 2016 года</vt:lpstr>
      <vt:lpstr>Расходы бюджета сельского поселения  за 1-полугодие 2016 года </vt:lpstr>
      <vt:lpstr>Общегосударственные вопросы</vt:lpstr>
      <vt:lpstr>Национальная оборона </vt:lpstr>
      <vt:lpstr>Национальная безопасность и правоохранительная деятельность</vt:lpstr>
      <vt:lpstr>  национальная экономика</vt:lpstr>
      <vt:lpstr>Жилищно-коммунальное хозяйство</vt:lpstr>
      <vt:lpstr>Культура, кинематография</vt:lpstr>
    </vt:vector>
  </TitlesOfParts>
  <Company>Админ 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Malahova</dc:creator>
  <cp:lastModifiedBy>Офис</cp:lastModifiedBy>
  <cp:revision>137</cp:revision>
  <dcterms:created xsi:type="dcterms:W3CDTF">2013-04-10T07:59:56Z</dcterms:created>
  <dcterms:modified xsi:type="dcterms:W3CDTF">2016-07-25T12:58:08Z</dcterms:modified>
</cp:coreProperties>
</file>